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64" r:id="rId2"/>
    <p:sldId id="261" r:id="rId3"/>
    <p:sldId id="267" r:id="rId4"/>
    <p:sldId id="263" r:id="rId5"/>
    <p:sldId id="259" r:id="rId6"/>
    <p:sldId id="303" r:id="rId7"/>
    <p:sldId id="284" r:id="rId8"/>
    <p:sldId id="306" r:id="rId9"/>
    <p:sldId id="305" r:id="rId10"/>
    <p:sldId id="286" r:id="rId11"/>
    <p:sldId id="287" r:id="rId12"/>
    <p:sldId id="288" r:id="rId13"/>
    <p:sldId id="307" r:id="rId14"/>
    <p:sldId id="296" r:id="rId15"/>
    <p:sldId id="294" r:id="rId16"/>
    <p:sldId id="295" r:id="rId17"/>
    <p:sldId id="297" r:id="rId18"/>
    <p:sldId id="304" r:id="rId19"/>
    <p:sldId id="258" r:id="rId20"/>
    <p:sldId id="285" r:id="rId21"/>
    <p:sldId id="291" r:id="rId22"/>
    <p:sldId id="292" r:id="rId23"/>
    <p:sldId id="293" r:id="rId24"/>
    <p:sldId id="270" r:id="rId25"/>
    <p:sldId id="278" r:id="rId26"/>
    <p:sldId id="300" r:id="rId27"/>
    <p:sldId id="302" r:id="rId28"/>
  </p:sldIdLst>
  <p:sldSz cx="9144000" cy="5143500" type="screen16x9"/>
  <p:notesSz cx="6858000" cy="9144000"/>
  <p:embeddedFontLst>
    <p:embeddedFont>
      <p:font typeface="Merriweather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604020202020204" charset="0"/>
      <p:regular r:id="rId38"/>
      <p:bold r:id="rId39"/>
      <p:italic r:id="rId40"/>
      <p:boldItalic r:id="rId41"/>
    </p:embeddedFont>
    <p:embeddedFont>
      <p:font typeface="IBM Plex Serif SemiBold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065DC-4852-466B-A198-6C54210915AE}" v="661" dt="2019-12-02T06:52:32.886"/>
  </p1510:revLst>
</p1510:revInfo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79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0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51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7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13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861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9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0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865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4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97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552690" y="552623"/>
            <a:ext cx="7187219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pt-BR" dirty="0"/>
              <a:t>CONTEXTO DE NEGÓCIO</a:t>
            </a:r>
            <a:endParaRPr dirty="0"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611914" y="1418784"/>
            <a:ext cx="2508525" cy="25077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Crescimento do mercado de games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 Pesquisa Global de Entretenimento e Mídia da PricewaterhouseCoopers (PwC) estima que o mercado de games deve crescer 5,3% até 2022. </a:t>
            </a:r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2"/>
          </p:nvPr>
        </p:nvSpPr>
        <p:spPr>
          <a:xfrm>
            <a:off x="3378412" y="1418784"/>
            <a:ext cx="2508525" cy="24546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Passando o tempo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pt-BR" dirty="0"/>
              <a:t>ados da sexta edição da </a:t>
            </a:r>
            <a:r>
              <a:rPr lang="en" dirty="0"/>
              <a:t>Pesquisa Game </a:t>
            </a:r>
            <a:r>
              <a:rPr lang="pt-BR" dirty="0"/>
              <a:t>Brasil (PGB) realizada em fevereiro de 2019, aponta que games eletrônicos são o entretenimento de cerca de 66% dos brasileiros.  </a:t>
            </a:r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3"/>
          </p:nvPr>
        </p:nvSpPr>
        <p:spPr>
          <a:xfrm>
            <a:off x="6144910" y="1418784"/>
            <a:ext cx="2304767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Plat</a:t>
            </a:r>
            <a:r>
              <a:rPr lang="pt-BR" b="1" dirty="0"/>
              <a:t>aformas de stream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Um r</a:t>
            </a:r>
            <a:r>
              <a:rPr lang="pt-BR" dirty="0"/>
              <a:t>elatório da Streamlabs apontou um crescimento de 67% no número de cadastro de novos usuários em uma plataforma de stream de jogos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grpSp>
        <p:nvGrpSpPr>
          <p:cNvPr id="16" name="Google Shape;585;p37">
            <a:extLst>
              <a:ext uri="{FF2B5EF4-FFF2-40B4-BE49-F238E27FC236}">
                <a16:creationId xmlns:a16="http://schemas.microsoft.com/office/drawing/2014/main" id="{8C3728C3-7A5E-4501-9AE3-FF56038C3FD8}"/>
              </a:ext>
            </a:extLst>
          </p:cNvPr>
          <p:cNvGrpSpPr/>
          <p:nvPr/>
        </p:nvGrpSpPr>
        <p:grpSpPr>
          <a:xfrm>
            <a:off x="8231310" y="256404"/>
            <a:ext cx="720000" cy="648000"/>
            <a:chOff x="2599825" y="3689700"/>
            <a:chExt cx="429850" cy="360275"/>
          </a:xfrm>
          <a:solidFill>
            <a:schemeClr val="accent1"/>
          </a:solidFill>
        </p:grpSpPr>
        <p:sp>
          <p:nvSpPr>
            <p:cNvPr id="17" name="Google Shape;586;p37">
              <a:extLst>
                <a:ext uri="{FF2B5EF4-FFF2-40B4-BE49-F238E27FC236}">
                  <a16:creationId xmlns:a16="http://schemas.microsoft.com/office/drawing/2014/main" id="{DFBE2CF7-72F2-45EA-948E-A2CD592DBFC3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7;p37">
              <a:extLst>
                <a:ext uri="{FF2B5EF4-FFF2-40B4-BE49-F238E27FC236}">
                  <a16:creationId xmlns:a16="http://schemas.microsoft.com/office/drawing/2014/main" id="{8743042C-B9F9-4540-BBD2-913D788ED2C3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MOCKUP DE TELAS</a:t>
            </a:r>
            <a:endParaRPr lang="pt-BR" sz="2000" b="1" dirty="0" smtClean="0">
              <a:solidFill>
                <a:schemeClr val="tx1"/>
              </a:solidFill>
            </a:endParaRP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1863932" y="230452"/>
            <a:ext cx="564209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BPMN: SUBPROCESSO DA TELA DE LOGIN 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8" y="716890"/>
            <a:ext cx="8906241" cy="4277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6" y="1006225"/>
            <a:ext cx="7343784" cy="36985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144112"/>
            <a:ext cx="8906241" cy="28552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320996"/>
            <a:ext cx="8906241" cy="2512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24" y="863360"/>
            <a:ext cx="6604948" cy="398432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262309" y="226165"/>
            <a:ext cx="5077024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BPMN: SUBPROCESSO DO TELEGRAM 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BPMN DA SOLUÇÃO 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21000" y="231096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BPMN: SUBPROCESSO DO OSHI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636840" y="220673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BPMN: SUBPROCESSO DO SITE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14934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DIAGRAMAS DE CASO DE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381" r="2854" b="6400"/>
          <a:stretch/>
        </p:blipFill>
        <p:spPr>
          <a:xfrm>
            <a:off x="183958" y="1701209"/>
            <a:ext cx="4937132" cy="2020184"/>
          </a:xfrm>
          <a:prstGeom prst="rect">
            <a:avLst/>
          </a:prstGeom>
        </p:spPr>
      </p:pic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7A84207-344E-4DDE-9C24-5AD0494EA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3" t="3936" r="3756" b="3668"/>
          <a:stretch/>
        </p:blipFill>
        <p:spPr>
          <a:xfrm>
            <a:off x="5254363" y="935663"/>
            <a:ext cx="3579329" cy="3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300" y="80783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51CE8-4C01-490F-BD49-E78C74C8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" t="579" r="1460" b="1730"/>
          <a:stretch/>
        </p:blipFill>
        <p:spPr>
          <a:xfrm>
            <a:off x="583893" y="539827"/>
            <a:ext cx="8079647" cy="44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82420" y="48645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01E132-5784-421D-B958-9D2A981D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9" y="672029"/>
            <a:ext cx="8906241" cy="41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ALERTAS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4" y="1418243"/>
            <a:ext cx="36480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32;p37">
            <a:extLst>
              <a:ext uri="{FF2B5EF4-FFF2-40B4-BE49-F238E27FC236}">
                <a16:creationId xmlns:a16="http://schemas.microsoft.com/office/drawing/2014/main" id="{4F048716-4A59-4511-8F99-4AE1AA6B0AD8}"/>
              </a:ext>
            </a:extLst>
          </p:cNvPr>
          <p:cNvSpPr/>
          <p:nvPr/>
        </p:nvSpPr>
        <p:spPr>
          <a:xfrm>
            <a:off x="8267467" y="354241"/>
            <a:ext cx="607119" cy="57505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PROBLEMATIZAÇÃO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87200" y="1477483"/>
            <a:ext cx="6942670" cy="28608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sz="2000" dirty="0"/>
              <a:t>O número de criadores de conteúdo que podem gerar receita na Twitch cresceu 86% de 2017 a 2018</a:t>
            </a:r>
          </a:p>
          <a:p>
            <a:pPr marL="76200" indent="0">
              <a:buNone/>
            </a:pPr>
            <a:r>
              <a:rPr lang="pt-BR" sz="2000" dirty="0"/>
              <a:t> 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sz="2000" dirty="0"/>
              <a:t>Um streamer pode ganhar R$38 milhões por ano, trabalhando 142 dias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sz="2000" dirty="0"/>
              <a:t>Um dia de indisponibilidade traria muitos prejuízos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651154" y="2571750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pt-BR" dirty="0"/>
              <a:t>ESENVOLVIMENTO</a:t>
            </a:r>
            <a:r>
              <a:rPr lang="en" dirty="0"/>
              <a:t> DO PROJETO</a:t>
            </a:r>
            <a:endParaRPr dirty="0"/>
          </a:p>
        </p:txBody>
      </p:sp>
      <p:grpSp>
        <p:nvGrpSpPr>
          <p:cNvPr id="6" name="Google Shape;564;p37">
            <a:extLst>
              <a:ext uri="{FF2B5EF4-FFF2-40B4-BE49-F238E27FC236}">
                <a16:creationId xmlns:a16="http://schemas.microsoft.com/office/drawing/2014/main" id="{06858834-6108-4522-85B5-45943809180C}"/>
              </a:ext>
            </a:extLst>
          </p:cNvPr>
          <p:cNvGrpSpPr/>
          <p:nvPr/>
        </p:nvGrpSpPr>
        <p:grpSpPr>
          <a:xfrm>
            <a:off x="7740146" y="319489"/>
            <a:ext cx="1051314" cy="1063003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7" name="Google Shape;565;p37">
              <a:extLst>
                <a:ext uri="{FF2B5EF4-FFF2-40B4-BE49-F238E27FC236}">
                  <a16:creationId xmlns:a16="http://schemas.microsoft.com/office/drawing/2014/main" id="{39F48CAE-BD57-402B-8B69-EA7DAC366B0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6;p37">
              <a:extLst>
                <a:ext uri="{FF2B5EF4-FFF2-40B4-BE49-F238E27FC236}">
                  <a16:creationId xmlns:a16="http://schemas.microsoft.com/office/drawing/2014/main" id="{B5E8D736-D493-4F8E-9DF4-E5F6396B3CA0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39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</a:t>
            </a:r>
            <a:r>
              <a:rPr lang="pt-BR" sz="2000" b="1" dirty="0" smtClean="0">
                <a:solidFill>
                  <a:schemeClr val="tx1"/>
                </a:solidFill>
              </a:rPr>
              <a:t>SOLUÇÃO</a:t>
            </a:r>
            <a:endParaRPr lang="pt-B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23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6E53191-AD94-40CA-A1B0-9BB02BE7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743291"/>
            <a:ext cx="7666891" cy="42508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337936" y="149342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35509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104;p15">
            <a:extLst>
              <a:ext uri="{FF2B5EF4-FFF2-40B4-BE49-F238E27FC236}">
                <a16:creationId xmlns:a16="http://schemas.microsoft.com/office/drawing/2014/main" id="{F783ECD1-4423-4675-BDDD-4FD0C1047784}"/>
              </a:ext>
            </a:extLst>
          </p:cNvPr>
          <p:cNvSpPr txBox="1">
            <a:spLocks/>
          </p:cNvSpPr>
          <p:nvPr/>
        </p:nvSpPr>
        <p:spPr>
          <a:xfrm>
            <a:off x="572973" y="3077750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dirty="0">
                <a:solidFill>
                  <a:schemeClr val="bg1"/>
                </a:solidFill>
                <a:latin typeface="IBM Plex Serif SemiBold" panose="020B0604020202020204" charset="0"/>
              </a:rPr>
              <a:t>DEMONSTRAÇÃO</a:t>
            </a:r>
          </a:p>
        </p:txBody>
      </p:sp>
      <p:grpSp>
        <p:nvGrpSpPr>
          <p:cNvPr id="9" name="Google Shape;560;p37">
            <a:extLst>
              <a:ext uri="{FF2B5EF4-FFF2-40B4-BE49-F238E27FC236}">
                <a16:creationId xmlns:a16="http://schemas.microsoft.com/office/drawing/2014/main" id="{7FD04D25-2DAB-4BE8-97B2-B9B36FAC1D99}"/>
              </a:ext>
            </a:extLst>
          </p:cNvPr>
          <p:cNvGrpSpPr/>
          <p:nvPr/>
        </p:nvGrpSpPr>
        <p:grpSpPr>
          <a:xfrm>
            <a:off x="8091231" y="404901"/>
            <a:ext cx="959592" cy="538026"/>
            <a:chOff x="3241525" y="3039450"/>
            <a:chExt cx="494600" cy="312625"/>
          </a:xfrm>
        </p:grpSpPr>
        <p:sp>
          <p:nvSpPr>
            <p:cNvPr id="10" name="Google Shape;561;p37">
              <a:extLst>
                <a:ext uri="{FF2B5EF4-FFF2-40B4-BE49-F238E27FC236}">
                  <a16:creationId xmlns:a16="http://schemas.microsoft.com/office/drawing/2014/main" id="{77064B81-9788-497B-ABBB-02E7BB15BF7D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62;p37">
              <a:extLst>
                <a:ext uri="{FF2B5EF4-FFF2-40B4-BE49-F238E27FC236}">
                  <a16:creationId xmlns:a16="http://schemas.microsoft.com/office/drawing/2014/main" id="{B43F5DF1-0DA8-40AA-9EB2-D4B12D21FF54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ctrTitle" idx="4294967295"/>
          </p:nvPr>
        </p:nvSpPr>
        <p:spPr>
          <a:xfrm>
            <a:off x="693855" y="3178550"/>
            <a:ext cx="43176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bg1"/>
                </a:solidFill>
              </a:rPr>
              <a:t>Conclusão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9" name="Google Shape;625;p37">
            <a:extLst>
              <a:ext uri="{FF2B5EF4-FFF2-40B4-BE49-F238E27FC236}">
                <a16:creationId xmlns:a16="http://schemas.microsoft.com/office/drawing/2014/main" id="{91026973-CE64-435A-847A-0E7C3E6EB8D2}"/>
              </a:ext>
            </a:extLst>
          </p:cNvPr>
          <p:cNvSpPr/>
          <p:nvPr/>
        </p:nvSpPr>
        <p:spPr>
          <a:xfrm>
            <a:off x="8193651" y="322698"/>
            <a:ext cx="754751" cy="688251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827423" y="2770054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RESULTADOS E APRENDIZADOS</a:t>
            </a:r>
            <a:endParaRPr dirty="0"/>
          </a:p>
        </p:txBody>
      </p:sp>
      <p:grpSp>
        <p:nvGrpSpPr>
          <p:cNvPr id="9" name="Google Shape;621;p37">
            <a:extLst>
              <a:ext uri="{FF2B5EF4-FFF2-40B4-BE49-F238E27FC236}">
                <a16:creationId xmlns:a16="http://schemas.microsoft.com/office/drawing/2014/main" id="{1D054421-9F82-432C-AAA1-CB0E6F439172}"/>
              </a:ext>
            </a:extLst>
          </p:cNvPr>
          <p:cNvGrpSpPr/>
          <p:nvPr/>
        </p:nvGrpSpPr>
        <p:grpSpPr>
          <a:xfrm>
            <a:off x="7946588" y="462708"/>
            <a:ext cx="888939" cy="952271"/>
            <a:chOff x="2624850" y="4296000"/>
            <a:chExt cx="380400" cy="495825"/>
          </a:xfrm>
        </p:grpSpPr>
        <p:sp>
          <p:nvSpPr>
            <p:cNvPr id="10" name="Google Shape;622;p37">
              <a:extLst>
                <a:ext uri="{FF2B5EF4-FFF2-40B4-BE49-F238E27FC236}">
                  <a16:creationId xmlns:a16="http://schemas.microsoft.com/office/drawing/2014/main" id="{75547DFF-AA74-40FC-A50E-8F0D91759489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3;p37">
              <a:extLst>
                <a:ext uri="{FF2B5EF4-FFF2-40B4-BE49-F238E27FC236}">
                  <a16:creationId xmlns:a16="http://schemas.microsoft.com/office/drawing/2014/main" id="{38695C11-CB37-4280-B693-6DF7A2890930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4;p37">
              <a:extLst>
                <a:ext uri="{FF2B5EF4-FFF2-40B4-BE49-F238E27FC236}">
                  <a16:creationId xmlns:a16="http://schemas.microsoft.com/office/drawing/2014/main" id="{9D561CE4-8504-4172-8524-F57DB0F497A8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48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ctrTitle" idx="4294967295"/>
          </p:nvPr>
        </p:nvSpPr>
        <p:spPr>
          <a:xfrm>
            <a:off x="693855" y="3178550"/>
            <a:ext cx="43176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Obrigado!</a:t>
            </a:r>
            <a:endParaRPr sz="7200" dirty="0">
              <a:solidFill>
                <a:schemeClr val="accent1"/>
              </a:solidFill>
            </a:endParaRPr>
          </a:p>
        </p:txBody>
      </p:sp>
      <p:grpSp>
        <p:nvGrpSpPr>
          <p:cNvPr id="6" name="Google Shape;543;p37">
            <a:extLst>
              <a:ext uri="{FF2B5EF4-FFF2-40B4-BE49-F238E27FC236}">
                <a16:creationId xmlns:a16="http://schemas.microsoft.com/office/drawing/2014/main" id="{5EAE887B-92E0-41CD-BD85-F6D623C84B4A}"/>
              </a:ext>
            </a:extLst>
          </p:cNvPr>
          <p:cNvGrpSpPr/>
          <p:nvPr/>
        </p:nvGrpSpPr>
        <p:grpSpPr>
          <a:xfrm>
            <a:off x="8328327" y="329368"/>
            <a:ext cx="676741" cy="587400"/>
            <a:chOff x="5975075" y="2327500"/>
            <a:chExt cx="420100" cy="388350"/>
          </a:xfrm>
        </p:grpSpPr>
        <p:sp>
          <p:nvSpPr>
            <p:cNvPr id="7" name="Google Shape;544;p37">
              <a:extLst>
                <a:ext uri="{FF2B5EF4-FFF2-40B4-BE49-F238E27FC236}">
                  <a16:creationId xmlns:a16="http://schemas.microsoft.com/office/drawing/2014/main" id="{F5E59FCB-EBA9-4DD4-B95B-6C24E8B0D875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5;p37">
              <a:extLst>
                <a:ext uri="{FF2B5EF4-FFF2-40B4-BE49-F238E27FC236}">
                  <a16:creationId xmlns:a16="http://schemas.microsoft.com/office/drawing/2014/main" id="{7298DEF4-AA7A-4F30-93AD-473543C4B50F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81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87200" y="682004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</a:t>
            </a:r>
            <a:r>
              <a:rPr lang="pt-BR" dirty="0"/>
              <a:t>OSSA SOLUÇÃO</a:t>
            </a:r>
            <a:endParaRPr dirty="0"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18" name="Google Shape;218;p23"/>
          <p:cNvSpPr/>
          <p:nvPr/>
        </p:nvSpPr>
        <p:spPr>
          <a:xfrm rot="10800000" flipH="1">
            <a:off x="2981424" y="2222886"/>
            <a:ext cx="1944600" cy="1569600"/>
          </a:xfrm>
          <a:prstGeom prst="round2DiagRect">
            <a:avLst>
              <a:gd name="adj1" fmla="val 0"/>
              <a:gd name="adj2" fmla="val 177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1040405" y="2222886"/>
            <a:ext cx="1944600" cy="1569600"/>
            <a:chOff x="1106177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0617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0837" y="2256386"/>
              <a:ext cx="1451700" cy="1055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Monitora </a:t>
              </a:r>
              <a:r>
                <a:rPr lang="pt-BR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os servidores que estão alocando o streaming </a:t>
              </a:r>
              <a:endParaRPr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4922854" y="2222886"/>
            <a:ext cx="3001200" cy="1569600"/>
            <a:chOff x="5015268" y="2013875"/>
            <a:chExt cx="3001200" cy="1569600"/>
          </a:xfrm>
        </p:grpSpPr>
        <p:sp>
          <p:nvSpPr>
            <p:cNvPr id="226" name="Google Shape;226;p23"/>
            <p:cNvSpPr/>
            <p:nvPr/>
          </p:nvSpPr>
          <p:spPr>
            <a:xfrm>
              <a:off x="501526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5360226" y="2256386"/>
              <a:ext cx="2417100" cy="1053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Evita de forma fácil possíveis indisponibilidades e prejuízos para as pla</a:t>
              </a:r>
              <a:r>
                <a:rPr lang="pt-BR" dirty="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taformas </a:t>
              </a:r>
              <a:endParaRPr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792068" y="2820951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/>
              </a: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854233" y="2817220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30" name="Google Shape;223;p23">
            <a:extLst>
              <a:ext uri="{FF2B5EF4-FFF2-40B4-BE49-F238E27FC236}">
                <a16:creationId xmlns:a16="http://schemas.microsoft.com/office/drawing/2014/main" id="{91B7E76D-DF5A-49DD-AF5B-78E62E66608F}"/>
              </a:ext>
            </a:extLst>
          </p:cNvPr>
          <p:cNvSpPr txBox="1"/>
          <p:nvPr/>
        </p:nvSpPr>
        <p:spPr>
          <a:xfrm>
            <a:off x="2996236" y="2297852"/>
            <a:ext cx="1952327" cy="155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Gera gráficos em tempo real e relatórios com informações sobre as atividades dos recursos monitorados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02647C-11FF-4388-9C01-AC567A1F8BD0}"/>
              </a:ext>
            </a:extLst>
          </p:cNvPr>
          <p:cNvSpPr txBox="1"/>
          <p:nvPr/>
        </p:nvSpPr>
        <p:spPr>
          <a:xfrm>
            <a:off x="1003441" y="1484170"/>
            <a:ext cx="37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IBM Plex Sans" panose="020B0604020202020204" charset="0"/>
              </a:rPr>
              <a:t>Desenvolvemos um sistema que: </a:t>
            </a:r>
          </a:p>
        </p:txBody>
      </p:sp>
      <p:grpSp>
        <p:nvGrpSpPr>
          <p:cNvPr id="32" name="Google Shape;546;p37">
            <a:extLst>
              <a:ext uri="{FF2B5EF4-FFF2-40B4-BE49-F238E27FC236}">
                <a16:creationId xmlns:a16="http://schemas.microsoft.com/office/drawing/2014/main" id="{6FE552D2-5734-4AB5-9093-56F923950D7D}"/>
              </a:ext>
            </a:extLst>
          </p:cNvPr>
          <p:cNvGrpSpPr/>
          <p:nvPr/>
        </p:nvGrpSpPr>
        <p:grpSpPr>
          <a:xfrm>
            <a:off x="8355027" y="376004"/>
            <a:ext cx="432000" cy="612000"/>
            <a:chOff x="6730350" y="2315900"/>
            <a:chExt cx="257700" cy="420100"/>
          </a:xfrm>
          <a:solidFill>
            <a:schemeClr val="accent1"/>
          </a:solidFill>
        </p:grpSpPr>
        <p:sp>
          <p:nvSpPr>
            <p:cNvPr id="33" name="Google Shape;547;p37">
              <a:extLst>
                <a:ext uri="{FF2B5EF4-FFF2-40B4-BE49-F238E27FC236}">
                  <a16:creationId xmlns:a16="http://schemas.microsoft.com/office/drawing/2014/main" id="{C889B27E-47BA-4525-9A9D-80B60A536F8E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8;p37">
              <a:extLst>
                <a:ext uri="{FF2B5EF4-FFF2-40B4-BE49-F238E27FC236}">
                  <a16:creationId xmlns:a16="http://schemas.microsoft.com/office/drawing/2014/main" id="{813A68E3-7481-400F-8047-5CACB0ECD246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9;p37">
              <a:extLst>
                <a:ext uri="{FF2B5EF4-FFF2-40B4-BE49-F238E27FC236}">
                  <a16:creationId xmlns:a16="http://schemas.microsoft.com/office/drawing/2014/main" id="{9E6EAB06-8DB7-40E8-90A5-CE386821ECA3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0;p37">
              <a:extLst>
                <a:ext uri="{FF2B5EF4-FFF2-40B4-BE49-F238E27FC236}">
                  <a16:creationId xmlns:a16="http://schemas.microsoft.com/office/drawing/2014/main" id="{20C8428A-A799-4B08-9FDC-589BB587B608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1;p37">
              <a:extLst>
                <a:ext uri="{FF2B5EF4-FFF2-40B4-BE49-F238E27FC236}">
                  <a16:creationId xmlns:a16="http://schemas.microsoft.com/office/drawing/2014/main" id="{77298689-863B-456C-BFC1-9D209FCDED08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509378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Auditoria de Banco de Dados</a:t>
            </a:r>
            <a:endParaRPr b="1" dirty="0"/>
          </a:p>
          <a:p>
            <a:pPr marL="342900" indent="-342900"/>
            <a:r>
              <a:rPr lang="en" dirty="0"/>
              <a:t>Monitorar as alterações </a:t>
            </a:r>
            <a:r>
              <a:rPr lang="pt-BR" dirty="0"/>
              <a:t>feitas por quaisquer usuários</a:t>
            </a:r>
            <a:r>
              <a:rPr lang="en" dirty="0"/>
              <a:t> no </a:t>
            </a:r>
            <a:r>
              <a:rPr lang="pt-BR" dirty="0"/>
              <a:t>banco de dados, a fim de prevenir e detectar problemas.</a:t>
            </a:r>
            <a:endParaRPr dirty="0"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ASPECTOS DIFERENCIA</a:t>
            </a:r>
            <a:r>
              <a:rPr lang="pt-BR" dirty="0"/>
              <a:t>IS</a:t>
            </a:r>
            <a:endParaRPr dirty="0"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2"/>
          </p:nvPr>
        </p:nvSpPr>
        <p:spPr>
          <a:xfrm>
            <a:off x="4782452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Power BI</a:t>
            </a:r>
          </a:p>
          <a:p>
            <a:pPr marL="342900" indent="-342900"/>
            <a:r>
              <a:rPr lang="en-US" dirty="0"/>
              <a:t>Visualização fácil e interativa para os usuários administradores acompanharem suas métricas.</a:t>
            </a:r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" name="Google Shape;572;p37">
            <a:extLst>
              <a:ext uri="{FF2B5EF4-FFF2-40B4-BE49-F238E27FC236}">
                <a16:creationId xmlns:a16="http://schemas.microsoft.com/office/drawing/2014/main" id="{445118EB-9D4A-408F-A220-885B5B4B80A5}"/>
              </a:ext>
            </a:extLst>
          </p:cNvPr>
          <p:cNvSpPr/>
          <p:nvPr/>
        </p:nvSpPr>
        <p:spPr>
          <a:xfrm>
            <a:off x="8328327" y="314111"/>
            <a:ext cx="495512" cy="643389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893525" y="1941450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PLANEJAMENTO DO PROJETO</a:t>
            </a:r>
            <a:endParaRPr dirty="0"/>
          </a:p>
        </p:txBody>
      </p:sp>
      <p:grpSp>
        <p:nvGrpSpPr>
          <p:cNvPr id="12" name="Google Shape;493;p37">
            <a:extLst>
              <a:ext uri="{FF2B5EF4-FFF2-40B4-BE49-F238E27FC236}">
                <a16:creationId xmlns:a16="http://schemas.microsoft.com/office/drawing/2014/main" id="{60F8B86E-9B23-4515-BF9A-4541953D213B}"/>
              </a:ext>
            </a:extLst>
          </p:cNvPr>
          <p:cNvGrpSpPr/>
          <p:nvPr/>
        </p:nvGrpSpPr>
        <p:grpSpPr>
          <a:xfrm>
            <a:off x="8024024" y="545572"/>
            <a:ext cx="792000" cy="720000"/>
            <a:chOff x="1922075" y="1629000"/>
            <a:chExt cx="437200" cy="437200"/>
          </a:xfrm>
          <a:solidFill>
            <a:schemeClr val="accent1"/>
          </a:solidFill>
        </p:grpSpPr>
        <p:sp>
          <p:nvSpPr>
            <p:cNvPr id="13" name="Google Shape;494;p37">
              <a:extLst>
                <a:ext uri="{FF2B5EF4-FFF2-40B4-BE49-F238E27FC236}">
                  <a16:creationId xmlns:a16="http://schemas.microsoft.com/office/drawing/2014/main" id="{1BA9E65B-350B-44FC-B8A6-4129AF4A284A}"/>
                </a:ext>
              </a:extLst>
            </p:cNvPr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95;p37">
              <a:extLst>
                <a:ext uri="{FF2B5EF4-FFF2-40B4-BE49-F238E27FC236}">
                  <a16:creationId xmlns:a16="http://schemas.microsoft.com/office/drawing/2014/main" id="{CA5ABD97-7D4D-4021-9657-7AB73F4E795B}"/>
                </a:ext>
              </a:extLst>
            </p:cNvPr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29715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PROTO PERSONA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8" y="1356187"/>
            <a:ext cx="4334242" cy="28048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" y="1356187"/>
            <a:ext cx="4510354" cy="28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1" y="129354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USER STORY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63" y="815101"/>
            <a:ext cx="6647866" cy="39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STORYBOARD</a:t>
            </a: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1" y="770101"/>
            <a:ext cx="7582328" cy="40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839FC3-018F-434E-BF61-3EEFA6B49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" b="-1"/>
          <a:stretch/>
        </p:blipFill>
        <p:spPr>
          <a:xfrm>
            <a:off x="907214" y="672029"/>
            <a:ext cx="7329566" cy="43318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5573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1999</TotalTime>
  <Words>318</Words>
  <Application>Microsoft Office PowerPoint</Application>
  <PresentationFormat>Apresentação na tela (16:9)</PresentationFormat>
  <Paragraphs>75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Merriweather</vt:lpstr>
      <vt:lpstr>Calibri</vt:lpstr>
      <vt:lpstr>IBM Plex Sans</vt:lpstr>
      <vt:lpstr>IBM Plex Serif SemiBold</vt:lpstr>
      <vt:lpstr>Bullen template</vt:lpstr>
      <vt:lpstr>CONTEXTO DE NEGÓCIO</vt:lpstr>
      <vt:lpstr>PROBLEMATIZAÇÃO</vt:lpstr>
      <vt:lpstr>NOSSA SOLUÇÃO</vt:lpstr>
      <vt:lpstr>ASPECTOS DIFERENCIAIS</vt:lpstr>
      <vt:lpstr>PLANEJAMENTO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DO PROJETO</vt:lpstr>
      <vt:lpstr>Apresentação do PowerPoint</vt:lpstr>
      <vt:lpstr>Apresentação do PowerPoint</vt:lpstr>
      <vt:lpstr>Apresentação do PowerPoint</vt:lpstr>
      <vt:lpstr>Conclusão</vt:lpstr>
      <vt:lpstr>RESULTADOS E APRENDIZADOS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Aluno</cp:lastModifiedBy>
  <cp:revision>20</cp:revision>
  <dcterms:modified xsi:type="dcterms:W3CDTF">2019-12-03T03:36:39Z</dcterms:modified>
</cp:coreProperties>
</file>